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68" r:id="rId2"/>
    <p:sldId id="272" r:id="rId3"/>
    <p:sldId id="266" r:id="rId4"/>
    <p:sldId id="267" r:id="rId5"/>
    <p:sldId id="270" r:id="rId6"/>
    <p:sldId id="273" r:id="rId7"/>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21" autoAdjust="0"/>
    <p:restoredTop sz="94660"/>
  </p:normalViewPr>
  <p:slideViewPr>
    <p:cSldViewPr snapToGrid="0">
      <p:cViewPr varScale="1">
        <p:scale>
          <a:sx n="74" d="100"/>
          <a:sy n="74" d="100"/>
        </p:scale>
        <p:origin x="11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32CF61-D54F-49D4-A0A2-1A943D5D8AA1}" type="datetimeFigureOut">
              <a:rPr lang="en-US" smtClean="0"/>
              <a:t>11/5/2019</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CC2BB5-0897-4719-B626-CF0B71FB277C}" type="slidenum">
              <a:rPr lang="en-US" smtClean="0"/>
              <a:t>‹#›</a:t>
            </a:fld>
            <a:endParaRPr lang="en-US"/>
          </a:p>
        </p:txBody>
      </p:sp>
    </p:spTree>
    <p:extLst>
      <p:ext uri="{BB962C8B-B14F-4D97-AF65-F5344CB8AC3E}">
        <p14:creationId xmlns:p14="http://schemas.microsoft.com/office/powerpoint/2010/main" val="187134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algn="l"/>
            <a:r>
              <a:rPr lang="en-US" sz="1800" b="1" dirty="0"/>
              <a:t>Handout: Setting up a </a:t>
            </a:r>
            <a:r>
              <a:rPr lang="en-US" sz="1800" b="1"/>
              <a:t>moist chamber </a:t>
            </a:r>
            <a:endParaRPr lang="en-US" i="1" dirty="0" smtClean="0"/>
          </a:p>
        </p:txBody>
      </p:sp>
      <p:sp>
        <p:nvSpPr>
          <p:cNvPr id="4" name="Slide Number Placeholder 3"/>
          <p:cNvSpPr>
            <a:spLocks noGrp="1"/>
          </p:cNvSpPr>
          <p:nvPr>
            <p:ph type="sldNum" sz="quarter" idx="10"/>
          </p:nvPr>
        </p:nvSpPr>
        <p:spPr/>
        <p:txBody>
          <a:bodyPr/>
          <a:lstStyle/>
          <a:p>
            <a:fld id="{E30AA122-C1DB-450D-8C68-341F62184D95}" type="slidenum">
              <a:rPr lang="en-US" smtClean="0"/>
              <a:t>3</a:t>
            </a:fld>
            <a:endParaRPr lang="en-US"/>
          </a:p>
        </p:txBody>
      </p:sp>
    </p:spTree>
    <p:extLst>
      <p:ext uri="{BB962C8B-B14F-4D97-AF65-F5344CB8AC3E}">
        <p14:creationId xmlns:p14="http://schemas.microsoft.com/office/powerpoint/2010/main" val="2061769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969893-5E2D-41E4-B4DA-CF0EB1DBCAA5}"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31900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9893-5E2D-41E4-B4DA-CF0EB1DBCAA5}"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147507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9893-5E2D-41E4-B4DA-CF0EB1DBCAA5}"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118851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9893-5E2D-41E4-B4DA-CF0EB1DBCAA5}"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233835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9893-5E2D-41E4-B4DA-CF0EB1DBCAA5}"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266104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9893-5E2D-41E4-B4DA-CF0EB1DBCAA5}"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377636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9893-5E2D-41E4-B4DA-CF0EB1DBCAA5}"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361602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969893-5E2D-41E4-B4DA-CF0EB1DBCAA5}"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55465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69893-5E2D-41E4-B4DA-CF0EB1DBCAA5}"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280309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69893-5E2D-41E4-B4DA-CF0EB1DBCAA5}"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873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69893-5E2D-41E4-B4DA-CF0EB1DBCAA5}"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300030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7969893-5E2D-41E4-B4DA-CF0EB1DBCAA5}" type="datetimeFigureOut">
              <a:rPr lang="en-US" smtClean="0"/>
              <a:t>11/5/2019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C0B4A1D-1446-42F7-9893-66D5DD8FAB48}" type="slidenum">
              <a:rPr lang="en-US" smtClean="0"/>
              <a:t>‹#›</a:t>
            </a:fld>
            <a:endParaRPr lang="en-US"/>
          </a:p>
        </p:txBody>
      </p:sp>
    </p:spTree>
    <p:extLst>
      <p:ext uri="{BB962C8B-B14F-4D97-AF65-F5344CB8AC3E}">
        <p14:creationId xmlns:p14="http://schemas.microsoft.com/office/powerpoint/2010/main" val="37400355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5.jp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jpg"/><Relationship Id="rId11" Type="http://schemas.openxmlformats.org/officeDocument/2006/relationships/image" Target="../media/image21.jpeg"/><Relationship Id="rId5" Type="http://schemas.openxmlformats.org/officeDocument/2006/relationships/image" Target="../media/image14.wmf"/><Relationship Id="rId10" Type="http://schemas.openxmlformats.org/officeDocument/2006/relationships/image" Target="../media/image20.jpeg"/><Relationship Id="rId4" Type="http://schemas.openxmlformats.org/officeDocument/2006/relationships/oleObject" Target="../embeddings/oleObject1.bin"/><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6172"/>
            <a:ext cx="7772400" cy="1661993"/>
          </a:xfrm>
          <a:prstGeom prst="rect">
            <a:avLst/>
          </a:prstGeom>
          <a:noFill/>
        </p:spPr>
        <p:txBody>
          <a:bodyPr wrap="square" lIns="342900" rIns="342900" rtlCol="0">
            <a:spAutoFit/>
          </a:bodyPr>
          <a:lstStyle/>
          <a:p>
            <a:r>
              <a:rPr lang="en-US" sz="2400" b="1" dirty="0" smtClean="0">
                <a:latin typeface="Garamond" panose="02020404030301010803" pitchFamily="18" charset="0"/>
              </a:rPr>
              <a:t>Sample Collection Needs</a:t>
            </a:r>
          </a:p>
          <a:p>
            <a:endParaRPr lang="en-US" sz="800" b="1" dirty="0" smtClean="0">
              <a:latin typeface="Garamond" panose="02020404030301010803" pitchFamily="18" charset="0"/>
            </a:endParaRPr>
          </a:p>
          <a:p>
            <a:r>
              <a:rPr lang="en-US" sz="1400" dirty="0">
                <a:latin typeface="Garamond" panose="02020404030301010803" pitchFamily="18" charset="0"/>
              </a:rPr>
              <a:t>-</a:t>
            </a:r>
            <a:r>
              <a:rPr lang="en-US" sz="1400" b="1" dirty="0">
                <a:solidFill>
                  <a:schemeClr val="accent1">
                    <a:lumMod val="50000"/>
                  </a:schemeClr>
                </a:solidFill>
                <a:latin typeface="Garamond" panose="02020404030301010803" pitchFamily="18" charset="0"/>
              </a:rPr>
              <a:t>Shears, clippers or a knife </a:t>
            </a:r>
            <a:r>
              <a:rPr lang="en-US" sz="1400" dirty="0">
                <a:latin typeface="Garamond" panose="02020404030301010803" pitchFamily="18" charset="0"/>
              </a:rPr>
              <a:t>to collect tissue</a:t>
            </a:r>
          </a:p>
          <a:p>
            <a:r>
              <a:rPr lang="en-US" sz="1400" dirty="0">
                <a:latin typeface="Garamond" panose="02020404030301010803" pitchFamily="18" charset="0"/>
              </a:rPr>
              <a:t>-</a:t>
            </a:r>
            <a:r>
              <a:rPr lang="en-US" sz="1400" b="1" dirty="0">
                <a:solidFill>
                  <a:schemeClr val="accent1">
                    <a:lumMod val="50000"/>
                  </a:schemeClr>
                </a:solidFill>
                <a:latin typeface="Garamond" panose="02020404030301010803" pitchFamily="18" charset="0"/>
              </a:rPr>
              <a:t>Disinfecting wipes or sanitizer and disposal paper towels </a:t>
            </a:r>
            <a:r>
              <a:rPr lang="en-US" sz="1400" dirty="0">
                <a:latin typeface="Garamond" panose="02020404030301010803" pitchFamily="18" charset="0"/>
              </a:rPr>
              <a:t>to wipe tool blades between plants </a:t>
            </a:r>
          </a:p>
          <a:p>
            <a:r>
              <a:rPr lang="en-US" sz="1400" dirty="0">
                <a:latin typeface="Garamond" panose="02020404030301010803" pitchFamily="18" charset="0"/>
              </a:rPr>
              <a:t>-</a:t>
            </a:r>
            <a:r>
              <a:rPr lang="en-US" sz="1400" b="1" dirty="0">
                <a:solidFill>
                  <a:schemeClr val="accent1">
                    <a:lumMod val="50000"/>
                  </a:schemeClr>
                </a:solidFill>
                <a:latin typeface="Garamond" panose="02020404030301010803" pitchFamily="18" charset="0"/>
              </a:rPr>
              <a:t>Plastic bags </a:t>
            </a:r>
            <a:r>
              <a:rPr lang="en-US" sz="1400" dirty="0">
                <a:latin typeface="Garamond" panose="02020404030301010803" pitchFamily="18" charset="0"/>
              </a:rPr>
              <a:t>to hold samples (one sample or plant per bag only) </a:t>
            </a:r>
          </a:p>
          <a:p>
            <a:r>
              <a:rPr lang="en-US" sz="1400" dirty="0">
                <a:latin typeface="Garamond" panose="02020404030301010803" pitchFamily="18" charset="0"/>
              </a:rPr>
              <a:t>-</a:t>
            </a:r>
            <a:r>
              <a:rPr lang="en-US" sz="1400" b="1" dirty="0">
                <a:solidFill>
                  <a:schemeClr val="accent1">
                    <a:lumMod val="50000"/>
                  </a:schemeClr>
                </a:solidFill>
                <a:latin typeface="Garamond" panose="02020404030301010803" pitchFamily="18" charset="0"/>
              </a:rPr>
              <a:t>Permanent marker </a:t>
            </a:r>
            <a:r>
              <a:rPr lang="en-US" sz="1400" dirty="0">
                <a:latin typeface="Garamond" panose="02020404030301010803" pitchFamily="18" charset="0"/>
              </a:rPr>
              <a:t>to label samples</a:t>
            </a:r>
          </a:p>
          <a:p>
            <a:r>
              <a:rPr lang="en-US" sz="1400" dirty="0" smtClean="0">
                <a:latin typeface="Garamond" panose="02020404030301010803" pitchFamily="18" charset="0"/>
              </a:rPr>
              <a:t>-</a:t>
            </a:r>
            <a:r>
              <a:rPr lang="en-US" sz="1400" dirty="0">
                <a:latin typeface="Garamond" panose="02020404030301010803" pitchFamily="18" charset="0"/>
              </a:rPr>
              <a:t>Access to a cooler or refrigerator to store sample(s</a:t>
            </a:r>
            <a:r>
              <a:rPr lang="en-US" sz="1400" dirty="0" smtClean="0">
                <a:latin typeface="Garamond" panose="02020404030301010803" pitchFamily="18" charset="0"/>
              </a:rPr>
              <a:t>), if needed</a:t>
            </a:r>
            <a:endParaRPr lang="en-US" sz="1400" dirty="0">
              <a:latin typeface="Garamond" panose="020204040303010108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38" y="2362768"/>
            <a:ext cx="2984270" cy="223820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656974" y="2362768"/>
            <a:ext cx="2984271" cy="223820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329806" y="2362770"/>
            <a:ext cx="2984269" cy="22382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0" y="5170307"/>
            <a:ext cx="7772400" cy="4832092"/>
          </a:xfrm>
          <a:prstGeom prst="rect">
            <a:avLst/>
          </a:prstGeom>
          <a:noFill/>
        </p:spPr>
        <p:txBody>
          <a:bodyPr wrap="square" lIns="342900" rIns="342900" rtlCol="0">
            <a:spAutoFit/>
          </a:bodyPr>
          <a:lstStyle/>
          <a:p>
            <a:pPr>
              <a:spcAft>
                <a:spcPts val="1200"/>
              </a:spcAft>
            </a:pPr>
            <a:r>
              <a:rPr lang="en-US" sz="2400" b="1" dirty="0">
                <a:latin typeface="Garamond" panose="02020404030301010803" pitchFamily="18" charset="0"/>
              </a:rPr>
              <a:t>Instructions/Handling:  </a:t>
            </a:r>
            <a:endParaRPr lang="en-US" sz="2400" dirty="0">
              <a:latin typeface="Garamond" panose="02020404030301010803" pitchFamily="18" charset="0"/>
            </a:endParaRPr>
          </a:p>
          <a:p>
            <a:pPr>
              <a:spcAft>
                <a:spcPts val="1200"/>
              </a:spcAft>
            </a:pPr>
            <a:r>
              <a:rPr lang="en-US" sz="1400" dirty="0">
                <a:latin typeface="Garamond" panose="02020404030301010803" pitchFamily="18" charset="0"/>
              </a:rPr>
              <a:t>It may not be likely that you have ready access to a boxwood shrub with boxwood blight at the time that you wish to perform this training. We suggest scouting various boxwood plantings that you may have access to and looking for any potential foliar or twig symptoms, and collect tissue exhibiting a wide range of symptoms. </a:t>
            </a:r>
            <a:r>
              <a:rPr lang="en-US" sz="1400" dirty="0" smtClean="0">
                <a:latin typeface="Garamond" panose="02020404030301010803" pitchFamily="18" charset="0"/>
              </a:rPr>
              <a:t>Collect samples 1-3 days before the class.</a:t>
            </a:r>
            <a:endParaRPr lang="en-US" sz="1400" dirty="0">
              <a:latin typeface="Garamond" panose="02020404030301010803" pitchFamily="18" charset="0"/>
            </a:endParaRPr>
          </a:p>
          <a:p>
            <a:pPr>
              <a:spcAft>
                <a:spcPts val="1200"/>
              </a:spcAft>
            </a:pPr>
            <a:r>
              <a:rPr lang="en-US" sz="1400" dirty="0">
                <a:latin typeface="Garamond" panose="02020404030301010803" pitchFamily="18" charset="0"/>
              </a:rPr>
              <a:t>As you plan for the class, you may also ask participants to consider bringing in a fresh sample from a </a:t>
            </a:r>
            <a:r>
              <a:rPr lang="en-US" sz="1400" dirty="0" smtClean="0">
                <a:latin typeface="Garamond" panose="02020404030301010803" pitchFamily="18" charset="0"/>
              </a:rPr>
              <a:t>boxwood planting (that they may legally access) to </a:t>
            </a:r>
            <a:r>
              <a:rPr lang="en-US" sz="1400" dirty="0">
                <a:latin typeface="Garamond" panose="02020404030301010803" pitchFamily="18" charset="0"/>
              </a:rPr>
              <a:t>share with the class. </a:t>
            </a:r>
          </a:p>
          <a:p>
            <a:pPr>
              <a:spcAft>
                <a:spcPts val="1200"/>
              </a:spcAft>
            </a:pPr>
            <a:r>
              <a:rPr lang="en-US" sz="1400" dirty="0">
                <a:latin typeface="Garamond" panose="02020404030301010803" pitchFamily="18" charset="0"/>
              </a:rPr>
              <a:t>Whatever the source of the tissue, at a minimum, you will want to have </a:t>
            </a:r>
            <a:r>
              <a:rPr lang="en-US" sz="1400" b="1" dirty="0">
                <a:solidFill>
                  <a:schemeClr val="accent1">
                    <a:lumMod val="50000"/>
                  </a:schemeClr>
                </a:solidFill>
                <a:latin typeface="Garamond" panose="02020404030301010803" pitchFamily="18" charset="0"/>
              </a:rPr>
              <a:t>at least one small symptomatic branch or stem section that is a minimum of 4 inches long, and still has some intact leaves, for </a:t>
            </a:r>
            <a:r>
              <a:rPr lang="en-US" sz="1400" b="1" u="sng" dirty="0">
                <a:solidFill>
                  <a:schemeClr val="accent1">
                    <a:lumMod val="50000"/>
                  </a:schemeClr>
                </a:solidFill>
                <a:latin typeface="Garamond" panose="02020404030301010803" pitchFamily="18" charset="0"/>
              </a:rPr>
              <a:t>each</a:t>
            </a:r>
            <a:r>
              <a:rPr lang="en-US" sz="1400" b="1" dirty="0">
                <a:solidFill>
                  <a:schemeClr val="accent1">
                    <a:lumMod val="50000"/>
                  </a:schemeClr>
                </a:solidFill>
                <a:latin typeface="Garamond" panose="02020404030301010803" pitchFamily="18" charset="0"/>
              </a:rPr>
              <a:t> pair of participants. </a:t>
            </a:r>
            <a:r>
              <a:rPr lang="en-US" sz="1400" dirty="0">
                <a:latin typeface="Garamond" panose="02020404030301010803" pitchFamily="18" charset="0"/>
              </a:rPr>
              <a:t>Be certain to disinfect your pruning tools between plants</a:t>
            </a:r>
            <a:r>
              <a:rPr lang="en-US" sz="1400" dirty="0" smtClean="0">
                <a:latin typeface="Garamond" panose="02020404030301010803" pitchFamily="18" charset="0"/>
              </a:rPr>
              <a:t>!</a:t>
            </a:r>
            <a:endParaRPr lang="en-US" sz="1400" dirty="0">
              <a:latin typeface="Garamond" panose="02020404030301010803" pitchFamily="18" charset="0"/>
            </a:endParaRPr>
          </a:p>
          <a:p>
            <a:pPr>
              <a:spcAft>
                <a:spcPts val="1200"/>
              </a:spcAft>
            </a:pPr>
            <a:r>
              <a:rPr lang="en-US" sz="1400" dirty="0">
                <a:latin typeface="Garamond" panose="02020404030301010803" pitchFamily="18" charset="0"/>
              </a:rPr>
              <a:t>Place samples from individual plants in separate sealed plastic bags and label each bag with a permanent </a:t>
            </a:r>
            <a:r>
              <a:rPr lang="en-US" sz="1400" dirty="0" smtClean="0">
                <a:latin typeface="Garamond" panose="02020404030301010803" pitchFamily="18" charset="0"/>
              </a:rPr>
              <a:t>marker, including </a:t>
            </a:r>
            <a:r>
              <a:rPr lang="en-US" sz="1400" dirty="0">
                <a:latin typeface="Garamond" panose="02020404030301010803" pitchFamily="18" charset="0"/>
              </a:rPr>
              <a:t>sufficient information for sample </a:t>
            </a:r>
            <a:r>
              <a:rPr lang="en-US" sz="1400" dirty="0" smtClean="0">
                <a:latin typeface="Garamond" panose="02020404030301010803" pitchFamily="18" charset="0"/>
              </a:rPr>
              <a:t>identification in case you want to re-examine the same plant.</a:t>
            </a:r>
            <a:endParaRPr lang="en-US" sz="1400" dirty="0">
              <a:latin typeface="Garamond" panose="02020404030301010803" pitchFamily="18" charset="0"/>
            </a:endParaRPr>
          </a:p>
          <a:p>
            <a:pPr>
              <a:spcAft>
                <a:spcPts val="1200"/>
              </a:spcAft>
            </a:pPr>
            <a:r>
              <a:rPr lang="en-US" sz="1400" dirty="0" smtClean="0">
                <a:latin typeface="Garamond" panose="02020404030301010803" pitchFamily="18" charset="0"/>
              </a:rPr>
              <a:t>Store </a:t>
            </a:r>
            <a:r>
              <a:rPr lang="en-US" sz="1400" dirty="0">
                <a:latin typeface="Garamond" panose="02020404030301010803" pitchFamily="18" charset="0"/>
              </a:rPr>
              <a:t>samples collected from individual plants in separate sealed plastic bags in the refrigerator until </a:t>
            </a:r>
            <a:r>
              <a:rPr lang="en-US" sz="1400" dirty="0" smtClean="0">
                <a:latin typeface="Garamond" panose="02020404030301010803" pitchFamily="18" charset="0"/>
              </a:rPr>
              <a:t>class. </a:t>
            </a:r>
            <a:r>
              <a:rPr lang="en-US" sz="1400" dirty="0">
                <a:latin typeface="Garamond" panose="02020404030301010803" pitchFamily="18" charset="0"/>
              </a:rPr>
              <a:t>Include a slightly damp (very well wrung out) paper towel to provide minimal moisture. </a:t>
            </a:r>
            <a:endParaRPr lang="en-US" sz="1400" dirty="0" smtClean="0">
              <a:latin typeface="Garamond" panose="02020404030301010803" pitchFamily="18" charset="0"/>
            </a:endParaRPr>
          </a:p>
          <a:p>
            <a:pPr>
              <a:spcAft>
                <a:spcPts val="1200"/>
              </a:spcAft>
            </a:pPr>
            <a:endParaRPr lang="en-US" sz="1400" dirty="0">
              <a:latin typeface="Garamond" panose="02020404030301010803" pitchFamily="18" charset="0"/>
            </a:endParaRPr>
          </a:p>
        </p:txBody>
      </p:sp>
    </p:spTree>
    <p:extLst>
      <p:ext uri="{BB962C8B-B14F-4D97-AF65-F5344CB8AC3E}">
        <p14:creationId xmlns:p14="http://schemas.microsoft.com/office/powerpoint/2010/main" val="84242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9223"/>
            <a:ext cx="7772400" cy="461665"/>
          </a:xfrm>
          <a:prstGeom prst="rect">
            <a:avLst/>
          </a:prstGeom>
          <a:noFill/>
        </p:spPr>
        <p:txBody>
          <a:bodyPr wrap="square" lIns="342900" rIns="342900" rtlCol="0">
            <a:spAutoFit/>
          </a:bodyPr>
          <a:lstStyle/>
          <a:p>
            <a:r>
              <a:rPr lang="en-US" sz="2400" b="1" dirty="0" smtClean="0">
                <a:latin typeface="Garamond" panose="02020404030301010803" pitchFamily="18" charset="0"/>
              </a:rPr>
              <a:t>Sample Processing: Supplies &amp; Use!</a:t>
            </a:r>
            <a:endParaRPr lang="en-US" sz="800" b="1" dirty="0" smtClean="0">
              <a:latin typeface="Garamond" panose="02020404030301010803" pitchFamily="18" charset="0"/>
            </a:endParaRPr>
          </a:p>
        </p:txBody>
      </p:sp>
      <p:sp>
        <p:nvSpPr>
          <p:cNvPr id="9" name="TextBox 8"/>
          <p:cNvSpPr txBox="1"/>
          <p:nvPr/>
        </p:nvSpPr>
        <p:spPr>
          <a:xfrm>
            <a:off x="0" y="901918"/>
            <a:ext cx="7772400" cy="2585323"/>
          </a:xfrm>
          <a:prstGeom prst="rect">
            <a:avLst/>
          </a:prstGeom>
          <a:noFill/>
        </p:spPr>
        <p:txBody>
          <a:bodyPr wrap="square" lIns="342900" rIns="342900" rtlCol="0">
            <a:spAutoFit/>
          </a:bodyPr>
          <a:lstStyle/>
          <a:p>
            <a:r>
              <a:rPr lang="en-US" sz="1400" b="1" u="sng" dirty="0" smtClean="0">
                <a:solidFill>
                  <a:schemeClr val="accent1">
                    <a:lumMod val="50000"/>
                  </a:schemeClr>
                </a:solidFill>
                <a:latin typeface="Garamond" panose="02020404030301010803" pitchFamily="18" charset="0"/>
              </a:rPr>
              <a:t>Disposable paper </a:t>
            </a:r>
            <a:r>
              <a:rPr lang="en-US" sz="1400" b="1" u="sng" dirty="0">
                <a:solidFill>
                  <a:schemeClr val="accent1">
                    <a:lumMod val="50000"/>
                  </a:schemeClr>
                </a:solidFill>
                <a:latin typeface="Garamond" panose="02020404030301010803" pitchFamily="18" charset="0"/>
              </a:rPr>
              <a:t>towels </a:t>
            </a:r>
            <a:r>
              <a:rPr lang="en-US" sz="1400" b="1" u="sng" dirty="0" smtClean="0">
                <a:solidFill>
                  <a:schemeClr val="accent1">
                    <a:lumMod val="50000"/>
                  </a:schemeClr>
                </a:solidFill>
                <a:latin typeface="Garamond" panose="02020404030301010803" pitchFamily="18" charset="0"/>
              </a:rPr>
              <a:t>or wipes</a:t>
            </a:r>
            <a:r>
              <a:rPr lang="en-US" sz="1400" dirty="0" smtClean="0">
                <a:latin typeface="Garamond" panose="02020404030301010803" pitchFamily="18" charset="0"/>
              </a:rPr>
              <a:t>: Place small sample on a disposable wipe to view under the dissecting microscope. This helps to make moving the sample easy, limits the mess if leaves are falling off, and keeps spores off your microscope stand. </a:t>
            </a:r>
          </a:p>
          <a:p>
            <a:endParaRPr lang="en-US" sz="1200" dirty="0" smtClean="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Tweezers or forceps</a:t>
            </a:r>
            <a:r>
              <a:rPr lang="en-US" sz="1400" dirty="0" smtClean="0">
                <a:latin typeface="Garamond" panose="02020404030301010803" pitchFamily="18" charset="0"/>
              </a:rPr>
              <a:t>: You can use one to pull individual leaves off of the tissue to take a closer look. </a:t>
            </a:r>
            <a:r>
              <a:rPr lang="en-US" sz="1400" dirty="0">
                <a:latin typeface="Garamond" panose="02020404030301010803" pitchFamily="18" charset="0"/>
              </a:rPr>
              <a:t>It </a:t>
            </a:r>
            <a:r>
              <a:rPr lang="en-US" sz="1400" dirty="0" smtClean="0">
                <a:latin typeface="Garamond" panose="02020404030301010803" pitchFamily="18" charset="0"/>
              </a:rPr>
              <a:t>doesn’t hurt to have two pairs –one to hold the sample and another to pick off the desirable tissue. </a:t>
            </a:r>
          </a:p>
          <a:p>
            <a:endParaRPr lang="en-US" sz="1200" dirty="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Fine tip water bottle or eye dropper</a:t>
            </a:r>
            <a:r>
              <a:rPr lang="en-US" sz="1400" dirty="0" smtClean="0">
                <a:latin typeface="Garamond" panose="02020404030301010803" pitchFamily="18" charset="0"/>
              </a:rPr>
              <a:t>: Use this to limit how much water you add to the slide. Too much water and the cover-slip may push your sample right off of the slide!</a:t>
            </a:r>
          </a:p>
          <a:p>
            <a:endParaRPr lang="en-US" sz="1200" dirty="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Microscope slides and cover slips</a:t>
            </a:r>
            <a:r>
              <a:rPr lang="en-US" sz="1400" dirty="0" smtClean="0">
                <a:latin typeface="Garamond" panose="02020404030301010803" pitchFamily="18" charset="0"/>
              </a:rPr>
              <a:t>: We do suggest the smaller cover slips so you can use about 3 per slide.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925" y="3626694"/>
            <a:ext cx="3787911" cy="4969352"/>
          </a:xfrm>
          <a:prstGeom prst="rect">
            <a:avLst/>
          </a:prstGeom>
        </p:spPr>
      </p:pic>
      <p:sp>
        <p:nvSpPr>
          <p:cNvPr id="6" name="TextBox 5"/>
          <p:cNvSpPr txBox="1"/>
          <p:nvPr/>
        </p:nvSpPr>
        <p:spPr>
          <a:xfrm>
            <a:off x="4556877" y="3638262"/>
            <a:ext cx="2781300" cy="5724644"/>
          </a:xfrm>
          <a:prstGeom prst="rect">
            <a:avLst/>
          </a:prstGeom>
          <a:noFill/>
        </p:spPr>
        <p:txBody>
          <a:bodyPr wrap="square" rtlCol="0">
            <a:spAutoFit/>
          </a:bodyPr>
          <a:lstStyle/>
          <a:p>
            <a:r>
              <a:rPr lang="en-US" sz="1400" b="1" dirty="0">
                <a:latin typeface="Garamond" panose="02020404030301010803" pitchFamily="18" charset="0"/>
              </a:rPr>
              <a:t>Don’t forget the </a:t>
            </a:r>
            <a:r>
              <a:rPr lang="en-US" sz="1400" b="1" dirty="0">
                <a:solidFill>
                  <a:schemeClr val="accent1">
                    <a:lumMod val="50000"/>
                  </a:schemeClr>
                </a:solidFill>
                <a:latin typeface="Garamond" panose="02020404030301010803" pitchFamily="18" charset="0"/>
              </a:rPr>
              <a:t>microscopes</a:t>
            </a:r>
            <a:r>
              <a:rPr lang="en-US" sz="1400" b="1" dirty="0">
                <a:latin typeface="Garamond" panose="02020404030301010803" pitchFamily="18" charset="0"/>
              </a:rPr>
              <a:t>!</a:t>
            </a:r>
          </a:p>
          <a:p>
            <a:endParaRPr lang="en-US" sz="1600" dirty="0" smtClean="0">
              <a:latin typeface="Garamond" panose="02020404030301010803" pitchFamily="18" charset="0"/>
            </a:endParaRPr>
          </a:p>
          <a:p>
            <a:r>
              <a:rPr lang="en-US" sz="1600" dirty="0" smtClean="0">
                <a:latin typeface="Garamond" panose="02020404030301010803" pitchFamily="18" charset="0"/>
              </a:rPr>
              <a:t>Other items that may come in handy…</a:t>
            </a:r>
          </a:p>
          <a:p>
            <a:endParaRPr lang="en-US" sz="1200" dirty="0" smtClean="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A hand </a:t>
            </a:r>
            <a:r>
              <a:rPr lang="en-US" sz="1400" b="1" u="sng" dirty="0">
                <a:solidFill>
                  <a:schemeClr val="accent1">
                    <a:lumMod val="50000"/>
                  </a:schemeClr>
                </a:solidFill>
                <a:latin typeface="Garamond" panose="02020404030301010803" pitchFamily="18" charset="0"/>
              </a:rPr>
              <a:t>lens or magnifying glass </a:t>
            </a:r>
            <a:r>
              <a:rPr lang="en-US" sz="1400" dirty="0">
                <a:latin typeface="Garamond" panose="02020404030301010803" pitchFamily="18" charset="0"/>
              </a:rPr>
              <a:t>to scan a larger sample for symptomatic </a:t>
            </a:r>
            <a:r>
              <a:rPr lang="en-US" sz="1400" dirty="0" smtClean="0">
                <a:latin typeface="Garamond" panose="02020404030301010803" pitchFamily="18" charset="0"/>
              </a:rPr>
              <a:t>tissue.</a:t>
            </a:r>
          </a:p>
          <a:p>
            <a:endParaRPr lang="en-US" sz="1200" dirty="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Small tip dissection tools </a:t>
            </a:r>
            <a:r>
              <a:rPr lang="en-US" sz="1400" dirty="0" smtClean="0">
                <a:latin typeface="Garamond" panose="02020404030301010803" pitchFamily="18" charset="0"/>
              </a:rPr>
              <a:t>such as insect pins or needles. Be sure to have a pin cushion so you can keep track of these while you work!</a:t>
            </a:r>
          </a:p>
          <a:p>
            <a:endParaRPr lang="en-US" sz="1200" dirty="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A scalpel with fine tip blade or single edge razor blade</a:t>
            </a:r>
            <a:r>
              <a:rPr lang="en-US" sz="1400" b="1" u="sng" dirty="0" smtClean="0">
                <a:latin typeface="Garamond" panose="02020404030301010803" pitchFamily="18" charset="0"/>
              </a:rPr>
              <a:t> </a:t>
            </a:r>
            <a:r>
              <a:rPr lang="en-US" sz="1400" dirty="0" smtClean="0">
                <a:latin typeface="Garamond" panose="02020404030301010803" pitchFamily="18" charset="0"/>
              </a:rPr>
              <a:t>is not just useful to pick up small bits of tissue but handy of you need to cut away excess plant tissue to be able to focus on a smaller area.</a:t>
            </a:r>
          </a:p>
          <a:p>
            <a:endParaRPr lang="en-US" sz="1200" dirty="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Small dishes with clear lids</a:t>
            </a:r>
            <a:r>
              <a:rPr lang="en-US" sz="1400" dirty="0" smtClean="0">
                <a:solidFill>
                  <a:schemeClr val="accent1">
                    <a:lumMod val="50000"/>
                  </a:schemeClr>
                </a:solidFill>
                <a:latin typeface="Garamond" panose="02020404030301010803" pitchFamily="18" charset="0"/>
              </a:rPr>
              <a:t> </a:t>
            </a:r>
            <a:r>
              <a:rPr lang="en-US" sz="1400" dirty="0" smtClean="0">
                <a:latin typeface="Garamond" panose="02020404030301010803" pitchFamily="18" charset="0"/>
              </a:rPr>
              <a:t>if you need to set up tissue in a moist chamber to re-examine later. </a:t>
            </a:r>
            <a:endParaRPr lang="en-US" dirty="0" smtClean="0">
              <a:latin typeface="Garamond" panose="02020404030301010803" pitchFamily="18" charset="0"/>
            </a:endParaRPr>
          </a:p>
          <a:p>
            <a:endParaRPr lang="en-US" dirty="0">
              <a:latin typeface="Garamond" panose="02020404030301010803"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104503">
            <a:off x="700950" y="8037891"/>
            <a:ext cx="1272248" cy="111630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9357" y="8596045"/>
            <a:ext cx="1509479" cy="996070"/>
          </a:xfrm>
          <a:prstGeom prst="rect">
            <a:avLst/>
          </a:prstGeom>
        </p:spPr>
      </p:pic>
    </p:spTree>
    <p:extLst>
      <p:ext uri="{BB962C8B-B14F-4D97-AF65-F5344CB8AC3E}">
        <p14:creationId xmlns:p14="http://schemas.microsoft.com/office/powerpoint/2010/main" val="51972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546" y="329281"/>
            <a:ext cx="5342156" cy="360099"/>
          </a:xfrm>
          <a:prstGeom prst="rect">
            <a:avLst/>
          </a:prstGeom>
          <a:noFill/>
        </p:spPr>
        <p:txBody>
          <a:bodyPr wrap="square" lIns="372774" rIns="372774" rtlCol="0">
            <a:spAutoFit/>
          </a:bodyPr>
          <a:lstStyle/>
          <a:p>
            <a:endParaRPr lang="en-US" sz="870" dirty="0"/>
          </a:p>
          <a:p>
            <a:endParaRPr lang="en-US" sz="870" dirty="0"/>
          </a:p>
        </p:txBody>
      </p:sp>
      <p:sp>
        <p:nvSpPr>
          <p:cNvPr id="4" name="TextBox 3"/>
          <p:cNvSpPr txBox="1"/>
          <p:nvPr/>
        </p:nvSpPr>
        <p:spPr>
          <a:xfrm>
            <a:off x="347355" y="246278"/>
            <a:ext cx="6957373" cy="1354217"/>
          </a:xfrm>
          <a:prstGeom prst="rect">
            <a:avLst/>
          </a:prstGeom>
          <a:noFill/>
        </p:spPr>
        <p:txBody>
          <a:bodyPr wrap="square" rtlCol="0">
            <a:spAutoFit/>
          </a:bodyPr>
          <a:lstStyle/>
          <a:p>
            <a:pPr>
              <a:spcAft>
                <a:spcPts val="1200"/>
              </a:spcAft>
            </a:pPr>
            <a:r>
              <a:rPr lang="en-US" sz="2400" b="1" dirty="0">
                <a:latin typeface="Garamond" panose="02020404030301010803" pitchFamily="18" charset="0"/>
              </a:rPr>
              <a:t>Setting up a </a:t>
            </a:r>
            <a:r>
              <a:rPr lang="en-US" sz="2400" b="1" dirty="0" smtClean="0">
                <a:latin typeface="Garamond" panose="02020404030301010803" pitchFamily="18" charset="0"/>
              </a:rPr>
              <a:t>Moist Chamber for Boxwood Blight</a:t>
            </a:r>
            <a:endParaRPr lang="en-US" sz="2400" b="1" dirty="0">
              <a:latin typeface="Garamond" panose="02020404030301010803" pitchFamily="18" charset="0"/>
            </a:endParaRPr>
          </a:p>
          <a:p>
            <a:pPr>
              <a:spcAft>
                <a:spcPts val="1200"/>
              </a:spcAft>
            </a:pPr>
            <a:r>
              <a:rPr lang="en-US" sz="1600" dirty="0">
                <a:latin typeface="Garamond" panose="02020404030301010803" pitchFamily="18" charset="0"/>
              </a:rPr>
              <a:t>If you cannot confirm the presence of the pathogen from a fresh sample, set up at least one moist chamber containing tissue exhibiting suspect symptoms of the pathogen. </a:t>
            </a:r>
            <a:endParaRPr lang="en-US" sz="1600" dirty="0" smtClean="0">
              <a:latin typeface="Garamond" panose="02020404030301010803"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821" y="1625228"/>
            <a:ext cx="3074444" cy="3822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14368">
            <a:off x="5320333" y="5168032"/>
            <a:ext cx="1769641" cy="1726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01567" y="2576674"/>
            <a:ext cx="3694187" cy="2062103"/>
          </a:xfrm>
          <a:prstGeom prst="rect">
            <a:avLst/>
          </a:prstGeom>
          <a:noFill/>
        </p:spPr>
        <p:txBody>
          <a:bodyPr wrap="square" rtlCol="0">
            <a:spAutoFit/>
          </a:bodyPr>
          <a:lstStyle/>
          <a:p>
            <a:r>
              <a:rPr lang="en-US" sz="1600" dirty="0">
                <a:latin typeface="Garamond" panose="02020404030301010803" pitchFamily="18" charset="0"/>
              </a:rPr>
              <a:t>If symptoms are good and </a:t>
            </a:r>
            <a:r>
              <a:rPr lang="en-US" sz="1600" dirty="0" smtClean="0">
                <a:latin typeface="Garamond" panose="02020404030301010803" pitchFamily="18" charset="0"/>
              </a:rPr>
              <a:t>tissue can be examined daily, a </a:t>
            </a:r>
            <a:r>
              <a:rPr lang="en-US" sz="1600" dirty="0">
                <a:latin typeface="Garamond" panose="02020404030301010803" pitchFamily="18" charset="0"/>
              </a:rPr>
              <a:t>single moist chamber with symptomatic tissue may be adequate. If you know you can’t get back to the sample for a few days, it may be best to set up two or more moist chambers</a:t>
            </a:r>
            <a:r>
              <a:rPr lang="en-US" sz="1600" dirty="0" smtClean="0">
                <a:latin typeface="Garamond" panose="02020404030301010803" pitchFamily="18" charset="0"/>
              </a:rPr>
              <a:t>. </a:t>
            </a:r>
            <a:r>
              <a:rPr lang="en-US" sz="1600" dirty="0">
                <a:latin typeface="Garamond" panose="02020404030301010803" pitchFamily="18" charset="0"/>
              </a:rPr>
              <a:t>If you have adequate tissue set up moist chambers to incubate at different </a:t>
            </a:r>
            <a:r>
              <a:rPr lang="en-US" sz="1600" dirty="0" smtClean="0">
                <a:latin typeface="Garamond" panose="02020404030301010803" pitchFamily="18" charset="0"/>
              </a:rPr>
              <a:t>temperatures.</a:t>
            </a:r>
          </a:p>
        </p:txBody>
      </p:sp>
      <p:sp>
        <p:nvSpPr>
          <p:cNvPr id="13" name="TextBox 12"/>
          <p:cNvSpPr txBox="1"/>
          <p:nvPr/>
        </p:nvSpPr>
        <p:spPr>
          <a:xfrm>
            <a:off x="693682" y="1633276"/>
            <a:ext cx="2764221" cy="752571"/>
          </a:xfrm>
          <a:prstGeom prst="rect">
            <a:avLst/>
          </a:prstGeom>
          <a:noFill/>
          <a:ln w="9525">
            <a:solidFill>
              <a:schemeClr val="tx1"/>
            </a:solidFill>
          </a:ln>
        </p:spPr>
        <p:txBody>
          <a:bodyPr wrap="square" rtlCol="0">
            <a:spAutoFit/>
          </a:bodyPr>
          <a:lstStyle/>
          <a:p>
            <a:r>
              <a:rPr lang="en-US" sz="1400" dirty="0">
                <a:latin typeface="Garamond" panose="02020404030301010803" pitchFamily="18" charset="0"/>
              </a:rPr>
              <a:t>Do this </a:t>
            </a:r>
            <a:r>
              <a:rPr lang="en-US" sz="1400" i="1" dirty="0">
                <a:latin typeface="Garamond" panose="02020404030301010803" pitchFamily="18" charset="0"/>
              </a:rPr>
              <a:t>no more than </a:t>
            </a:r>
            <a:r>
              <a:rPr lang="en-US" sz="1400" i="1" dirty="0" smtClean="0">
                <a:latin typeface="Garamond" panose="02020404030301010803" pitchFamily="18" charset="0"/>
              </a:rPr>
              <a:t>1-3 </a:t>
            </a:r>
            <a:r>
              <a:rPr lang="en-US" sz="1400" i="1" dirty="0">
                <a:latin typeface="Garamond" panose="02020404030301010803" pitchFamily="18" charset="0"/>
              </a:rPr>
              <a:t>days</a:t>
            </a:r>
            <a:r>
              <a:rPr lang="en-US" sz="1400" dirty="0">
                <a:latin typeface="Garamond" panose="02020404030301010803" pitchFamily="18" charset="0"/>
              </a:rPr>
              <a:t> before you know you will be able to </a:t>
            </a:r>
            <a:r>
              <a:rPr lang="en-US" sz="1400" dirty="0" smtClean="0">
                <a:latin typeface="Garamond" panose="02020404030301010803" pitchFamily="18" charset="0"/>
              </a:rPr>
              <a:t>re-examine </a:t>
            </a:r>
            <a:r>
              <a:rPr lang="en-US" sz="1400" dirty="0">
                <a:latin typeface="Garamond" panose="02020404030301010803" pitchFamily="18" charset="0"/>
              </a:rPr>
              <a:t>the tissue</a:t>
            </a:r>
            <a:r>
              <a:rPr lang="en-US" sz="1400" dirty="0" smtClean="0">
                <a:latin typeface="Garamond" panose="02020404030301010803" pitchFamily="18" charset="0"/>
              </a:rPr>
              <a:t>.</a:t>
            </a:r>
            <a:endParaRPr lang="en-US" sz="1400" dirty="0">
              <a:latin typeface="Garamond" panose="02020404030301010803"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6821" y="6794550"/>
            <a:ext cx="3090450" cy="2317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693682" y="4829605"/>
            <a:ext cx="2764221" cy="1169551"/>
          </a:xfrm>
          <a:prstGeom prst="rect">
            <a:avLst/>
          </a:prstGeom>
          <a:noFill/>
          <a:ln w="9525">
            <a:solidFill>
              <a:schemeClr val="tx1"/>
            </a:solidFill>
          </a:ln>
        </p:spPr>
        <p:txBody>
          <a:bodyPr wrap="square" rtlCol="0">
            <a:spAutoFit/>
          </a:bodyPr>
          <a:lstStyle/>
          <a:p>
            <a:r>
              <a:rPr lang="en-US" sz="1400" dirty="0">
                <a:latin typeface="Garamond" panose="02020404030301010803" pitchFamily="18" charset="0"/>
              </a:rPr>
              <a:t>For large samples, use containers such as plastic bins with good lids; containers do not need to be airtight for the incubation process but need to preserve high humidity.</a:t>
            </a:r>
          </a:p>
        </p:txBody>
      </p:sp>
      <p:sp>
        <p:nvSpPr>
          <p:cNvPr id="11" name="TextBox 10"/>
          <p:cNvSpPr txBox="1"/>
          <p:nvPr/>
        </p:nvSpPr>
        <p:spPr>
          <a:xfrm>
            <a:off x="401567" y="6189984"/>
            <a:ext cx="3694187" cy="3200876"/>
          </a:xfrm>
          <a:prstGeom prst="rect">
            <a:avLst/>
          </a:prstGeom>
          <a:noFill/>
        </p:spPr>
        <p:txBody>
          <a:bodyPr wrap="square" rtlCol="0">
            <a:spAutoFit/>
          </a:bodyPr>
          <a:lstStyle/>
          <a:p>
            <a:pPr>
              <a:spcAft>
                <a:spcPts val="1200"/>
              </a:spcAft>
            </a:pPr>
            <a:r>
              <a:rPr lang="en-US" sz="1600" dirty="0">
                <a:latin typeface="Garamond" panose="02020404030301010803" pitchFamily="18" charset="0"/>
              </a:rPr>
              <a:t>In one or more container(s), fold and place a small “</a:t>
            </a:r>
            <a:r>
              <a:rPr lang="en-US" sz="1600" dirty="0" err="1">
                <a:latin typeface="Garamond" panose="02020404030301010803" pitchFamily="18" charset="0"/>
              </a:rPr>
              <a:t>Kimwipe</a:t>
            </a:r>
            <a:r>
              <a:rPr lang="en-US" sz="1600" dirty="0">
                <a:latin typeface="Garamond" panose="02020404030301010803" pitchFamily="18" charset="0"/>
              </a:rPr>
              <a:t>” or paper towel in the bottom of the container. Dampen slightly with water. Using tweezers, pull individual leaves exhibiting dark spots from the branches, and place them </a:t>
            </a:r>
            <a:r>
              <a:rPr lang="en-US" sz="1600" u="sng" dirty="0">
                <a:latin typeface="Garamond" panose="02020404030301010803" pitchFamily="18" charset="0"/>
              </a:rPr>
              <a:t>bottom side up</a:t>
            </a:r>
            <a:r>
              <a:rPr lang="en-US" sz="1600" dirty="0">
                <a:latin typeface="Garamond" panose="02020404030301010803" pitchFamily="18" charset="0"/>
              </a:rPr>
              <a:t> in the moist chamber(s). If small twigs show dark lesions, small twig sections can also be included. </a:t>
            </a:r>
          </a:p>
          <a:p>
            <a:pPr>
              <a:spcAft>
                <a:spcPts val="1200"/>
              </a:spcAft>
            </a:pPr>
            <a:r>
              <a:rPr lang="en-US" sz="1600" dirty="0" smtClean="0">
                <a:latin typeface="Garamond" panose="02020404030301010803" pitchFamily="18" charset="0"/>
              </a:rPr>
              <a:t>It </a:t>
            </a:r>
            <a:r>
              <a:rPr lang="en-US" sz="1600" dirty="0">
                <a:latin typeface="Garamond" panose="02020404030301010803" pitchFamily="18" charset="0"/>
              </a:rPr>
              <a:t>is okay if there is some overlap of individual leaves, but try to avoid </a:t>
            </a:r>
            <a:r>
              <a:rPr lang="en-US" sz="1600" dirty="0" smtClean="0">
                <a:latin typeface="Garamond" panose="02020404030301010803" pitchFamily="18" charset="0"/>
              </a:rPr>
              <a:t>a pile of leaves. </a:t>
            </a:r>
            <a:endParaRPr lang="en-US" sz="1600" dirty="0">
              <a:latin typeface="Garamond" panose="02020404030301010803" pitchFamily="18" charset="0"/>
            </a:endParaRPr>
          </a:p>
        </p:txBody>
      </p:sp>
    </p:spTree>
    <p:extLst>
      <p:ext uri="{BB962C8B-B14F-4D97-AF65-F5344CB8AC3E}">
        <p14:creationId xmlns:p14="http://schemas.microsoft.com/office/powerpoint/2010/main" val="793260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52147" y="306987"/>
            <a:ext cx="3396354" cy="830997"/>
          </a:xfrm>
          <a:prstGeom prst="rect">
            <a:avLst/>
          </a:prstGeom>
          <a:noFill/>
        </p:spPr>
        <p:txBody>
          <a:bodyPr wrap="square" rtlCol="0">
            <a:spAutoFit/>
          </a:bodyPr>
          <a:lstStyle/>
          <a:p>
            <a:pPr>
              <a:spcAft>
                <a:spcPts val="1200"/>
              </a:spcAft>
            </a:pPr>
            <a:r>
              <a:rPr lang="en-US" sz="1600" dirty="0">
                <a:latin typeface="Garamond" panose="02020404030301010803" pitchFamily="18" charset="0"/>
              </a:rPr>
              <a:t>If setting up samples from more than </a:t>
            </a:r>
            <a:r>
              <a:rPr lang="en-US" sz="1600" dirty="0" smtClean="0">
                <a:latin typeface="Garamond" panose="02020404030301010803" pitchFamily="18" charset="0"/>
              </a:rPr>
              <a:t>one </a:t>
            </a:r>
            <a:r>
              <a:rPr lang="en-US" sz="1600" dirty="0">
                <a:latin typeface="Garamond" panose="02020404030301010803" pitchFamily="18" charset="0"/>
              </a:rPr>
              <a:t>plant or location – don’t forget to label each separate sample</a:t>
            </a:r>
            <a:r>
              <a:rPr lang="en-US" sz="1600" dirty="0" smtClean="0">
                <a:latin typeface="Garamond" panose="02020404030301010803" pitchFamily="18" charset="0"/>
              </a:rPr>
              <a:t>!</a:t>
            </a:r>
          </a:p>
        </p:txBody>
      </p:sp>
      <p:grpSp>
        <p:nvGrpSpPr>
          <p:cNvPr id="5" name="Group 4"/>
          <p:cNvGrpSpPr/>
          <p:nvPr/>
        </p:nvGrpSpPr>
        <p:grpSpPr>
          <a:xfrm>
            <a:off x="3906338" y="595061"/>
            <a:ext cx="3535743" cy="2615166"/>
            <a:chOff x="4025629" y="505277"/>
            <a:chExt cx="3581712" cy="2686284"/>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5629" y="505277"/>
              <a:ext cx="3581712" cy="2686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ight Arrow 17"/>
            <p:cNvSpPr/>
            <p:nvPr/>
          </p:nvSpPr>
          <p:spPr>
            <a:xfrm rot="2121370">
              <a:off x="4424019" y="2143255"/>
              <a:ext cx="472729" cy="118937"/>
            </a:xfrm>
            <a:prstGeom prst="rightArrow">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9" name="Right Arrow 18"/>
            <p:cNvSpPr/>
            <p:nvPr/>
          </p:nvSpPr>
          <p:spPr>
            <a:xfrm rot="5833085">
              <a:off x="5161991" y="1520031"/>
              <a:ext cx="429562" cy="105458"/>
            </a:xfrm>
            <a:prstGeom prst="rightArrow">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599" y="1333250"/>
            <a:ext cx="2965429" cy="2497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183" y="3470227"/>
            <a:ext cx="3545930" cy="2198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6339" y="5876827"/>
            <a:ext cx="3572113" cy="3230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679479" y="4135409"/>
            <a:ext cx="2711668" cy="954107"/>
          </a:xfrm>
          <a:prstGeom prst="rect">
            <a:avLst/>
          </a:prstGeom>
          <a:noFill/>
          <a:ln w="9525">
            <a:solidFill>
              <a:schemeClr val="tx1"/>
            </a:solidFill>
          </a:ln>
        </p:spPr>
        <p:txBody>
          <a:bodyPr wrap="square" rtlCol="0">
            <a:spAutoFit/>
          </a:bodyPr>
          <a:lstStyle/>
          <a:p>
            <a:r>
              <a:rPr lang="en-US" sz="1400" dirty="0" smtClean="0">
                <a:latin typeface="Garamond" panose="02020404030301010803" pitchFamily="18" charset="0"/>
              </a:rPr>
              <a:t>The </a:t>
            </a:r>
            <a:r>
              <a:rPr lang="en-US" sz="1400" dirty="0">
                <a:latin typeface="Garamond" panose="02020404030301010803" pitchFamily="18" charset="0"/>
              </a:rPr>
              <a:t>fungus </a:t>
            </a:r>
            <a:r>
              <a:rPr lang="en-US" sz="1400" dirty="0" smtClean="0">
                <a:latin typeface="Garamond" panose="02020404030301010803" pitchFamily="18" charset="0"/>
              </a:rPr>
              <a:t>readily grows at temperatures between 41º </a:t>
            </a:r>
            <a:r>
              <a:rPr lang="en-US" sz="1400" dirty="0">
                <a:latin typeface="Garamond" panose="02020404030301010803" pitchFamily="18" charset="0"/>
              </a:rPr>
              <a:t>and 86º F., but temperatures in the 70’s may produce the best sporulation</a:t>
            </a:r>
            <a:r>
              <a:rPr lang="en-US" sz="1400" dirty="0" smtClean="0">
                <a:latin typeface="Garamond" panose="02020404030301010803" pitchFamily="18" charset="0"/>
              </a:rPr>
              <a:t>.</a:t>
            </a:r>
            <a:endParaRPr lang="en-US" sz="1400" dirty="0">
              <a:latin typeface="Garamond" panose="02020404030301010803" pitchFamily="18" charset="0"/>
            </a:endParaRPr>
          </a:p>
        </p:txBody>
      </p:sp>
      <p:sp>
        <p:nvSpPr>
          <p:cNvPr id="9" name="TextBox 8"/>
          <p:cNvSpPr txBox="1"/>
          <p:nvPr/>
        </p:nvSpPr>
        <p:spPr>
          <a:xfrm>
            <a:off x="352147" y="5321267"/>
            <a:ext cx="3396355" cy="2308324"/>
          </a:xfrm>
          <a:prstGeom prst="rect">
            <a:avLst/>
          </a:prstGeom>
          <a:noFill/>
        </p:spPr>
        <p:txBody>
          <a:bodyPr wrap="square" rtlCol="0">
            <a:spAutoFit/>
          </a:bodyPr>
          <a:lstStyle/>
          <a:p>
            <a:pPr>
              <a:spcAft>
                <a:spcPts val="1200"/>
              </a:spcAft>
            </a:pPr>
            <a:r>
              <a:rPr lang="en-US" sz="1600" dirty="0">
                <a:latin typeface="Garamond" panose="02020404030301010803" pitchFamily="18" charset="0"/>
              </a:rPr>
              <a:t>Examine tissue daily, if possible, for evidence of sporulation. </a:t>
            </a:r>
            <a:r>
              <a:rPr lang="en-US" sz="1600" dirty="0" smtClean="0">
                <a:latin typeface="Garamond" panose="02020404030301010803" pitchFamily="18" charset="0"/>
              </a:rPr>
              <a:t>On the right from top to bottom see: white </a:t>
            </a:r>
            <a:r>
              <a:rPr lang="en-US" sz="1600" dirty="0">
                <a:latin typeface="Garamond" panose="02020404030301010803" pitchFamily="18" charset="0"/>
              </a:rPr>
              <a:t>mycelium on leaf </a:t>
            </a:r>
            <a:r>
              <a:rPr lang="en-US" sz="1600" dirty="0" smtClean="0">
                <a:latin typeface="Garamond" panose="02020404030301010803" pitchFamily="18" charset="0"/>
              </a:rPr>
              <a:t>tissue, below that a close view of the cylinders of spores on the leaf surface, and at the bottom a squash mount of a cluster of conidiophores showing cylindrical spores and diamond-shaped vesicles. </a:t>
            </a:r>
          </a:p>
        </p:txBody>
      </p:sp>
      <p:sp>
        <p:nvSpPr>
          <p:cNvPr id="11" name="TextBox 10"/>
          <p:cNvSpPr txBox="1"/>
          <p:nvPr/>
        </p:nvSpPr>
        <p:spPr>
          <a:xfrm>
            <a:off x="352147" y="7641583"/>
            <a:ext cx="3396355" cy="830997"/>
          </a:xfrm>
          <a:prstGeom prst="rect">
            <a:avLst/>
          </a:prstGeom>
          <a:noFill/>
        </p:spPr>
        <p:txBody>
          <a:bodyPr wrap="square" rtlCol="0">
            <a:spAutoFit/>
          </a:bodyPr>
          <a:lstStyle/>
          <a:p>
            <a:r>
              <a:rPr lang="en-US" sz="1600" dirty="0">
                <a:latin typeface="Garamond" panose="02020404030301010803" pitchFamily="18" charset="0"/>
              </a:rPr>
              <a:t>Areas that </a:t>
            </a:r>
            <a:r>
              <a:rPr lang="en-US" sz="1600" dirty="0" smtClean="0">
                <a:latin typeface="Garamond" panose="02020404030301010803" pitchFamily="18" charset="0"/>
              </a:rPr>
              <a:t>appear</a:t>
            </a:r>
            <a:r>
              <a:rPr lang="en-US" sz="1600" dirty="0" smtClean="0"/>
              <a:t> </a:t>
            </a:r>
            <a:r>
              <a:rPr lang="en-US" sz="1600" dirty="0" smtClean="0">
                <a:latin typeface="Garamond" panose="02020404030301010803" pitchFamily="18" charset="0"/>
              </a:rPr>
              <a:t>salmon </a:t>
            </a:r>
            <a:r>
              <a:rPr lang="en-US" sz="1600" dirty="0">
                <a:latin typeface="Garamond" panose="02020404030301010803" pitchFamily="18" charset="0"/>
              </a:rPr>
              <a:t>or pink in color may indicate that Volutella or other fungi are present</a:t>
            </a:r>
            <a:r>
              <a:rPr lang="en-US" sz="1600" dirty="0" smtClean="0">
                <a:latin typeface="Garamond" panose="02020404030301010803" pitchFamily="18" charset="0"/>
              </a:rPr>
              <a:t>.</a:t>
            </a:r>
            <a:endParaRPr lang="en-US" sz="1600" dirty="0">
              <a:latin typeface="Garamond" panose="02020404030301010803" pitchFamily="18" charset="0"/>
            </a:endParaRPr>
          </a:p>
        </p:txBody>
      </p:sp>
    </p:spTree>
    <p:extLst>
      <p:ext uri="{BB962C8B-B14F-4D97-AF65-F5344CB8AC3E}">
        <p14:creationId xmlns:p14="http://schemas.microsoft.com/office/powerpoint/2010/main" val="250325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224" y="0"/>
            <a:ext cx="4424430" cy="3722139"/>
          </a:xfrm>
          <a:prstGeom prst="rect">
            <a:avLst/>
          </a:prstGeom>
        </p:spPr>
      </p:pic>
      <p:graphicFrame>
        <p:nvGraphicFramePr>
          <p:cNvPr id="21" name="Object 20"/>
          <p:cNvGraphicFramePr>
            <a:graphicFrameLocks noChangeAspect="1"/>
          </p:cNvGraphicFramePr>
          <p:nvPr>
            <p:extLst>
              <p:ext uri="{D42A27DB-BD31-4B8C-83A1-F6EECF244321}">
                <p14:modId xmlns:p14="http://schemas.microsoft.com/office/powerpoint/2010/main" val="1948717498"/>
              </p:ext>
            </p:extLst>
          </p:nvPr>
        </p:nvGraphicFramePr>
        <p:xfrm>
          <a:off x="0" y="3318648"/>
          <a:ext cx="7780654" cy="1582048"/>
        </p:xfrm>
        <a:graphic>
          <a:graphicData uri="http://schemas.openxmlformats.org/presentationml/2006/ole">
            <mc:AlternateContent xmlns:mc="http://schemas.openxmlformats.org/markup-compatibility/2006">
              <mc:Choice xmlns:v="urn:schemas-microsoft-com:vml" Requires="v">
                <p:oleObj spid="_x0000_s1039" r:id="rId4" imgW="13155480" imgH="2640960" progId="">
                  <p:embed/>
                </p:oleObj>
              </mc:Choice>
              <mc:Fallback>
                <p:oleObj r:id="rId4" imgW="13155480" imgH="2640960" progId="">
                  <p:embed/>
                  <p:pic>
                    <p:nvPicPr>
                      <p:cNvPr id="9" name="Object 8"/>
                      <p:cNvPicPr/>
                      <p:nvPr/>
                    </p:nvPicPr>
                    <p:blipFill>
                      <a:blip r:embed="rId5"/>
                      <a:stretch>
                        <a:fillRect/>
                      </a:stretch>
                    </p:blipFill>
                    <p:spPr>
                      <a:xfrm>
                        <a:off x="0" y="3318648"/>
                        <a:ext cx="7780654" cy="1582048"/>
                      </a:xfrm>
                      <a:prstGeom prst="rect">
                        <a:avLst/>
                      </a:prstGeom>
                    </p:spPr>
                  </p:pic>
                </p:oleObj>
              </mc:Fallback>
            </mc:AlternateContent>
          </a:graphicData>
        </a:graphic>
      </p:graphicFrame>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838547"/>
            <a:ext cx="3429153" cy="5219853"/>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4479" y="7778945"/>
            <a:ext cx="4407922" cy="2264405"/>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2732" y="4838547"/>
            <a:ext cx="4407922" cy="330594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31289"/>
            <a:ext cx="1540219" cy="1507258"/>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12375" y="2027574"/>
            <a:ext cx="1741493" cy="1306120"/>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83122" y="3331289"/>
            <a:ext cx="1989278" cy="1500812"/>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54" y="4828680"/>
            <a:ext cx="1686953" cy="1265215"/>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847945" y="-841407"/>
            <a:ext cx="3338421" cy="5021236"/>
          </a:xfrm>
          <a:prstGeom prst="rect">
            <a:avLst/>
          </a:prstGeom>
        </p:spPr>
      </p:pic>
    </p:spTree>
    <p:extLst>
      <p:ext uri="{BB962C8B-B14F-4D97-AF65-F5344CB8AC3E}">
        <p14:creationId xmlns:p14="http://schemas.microsoft.com/office/powerpoint/2010/main" val="57308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134721" y="6563106"/>
            <a:ext cx="4660388" cy="349529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21" y="5383770"/>
            <a:ext cx="1836644" cy="275663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84079" y="759612"/>
            <a:ext cx="4557673" cy="303845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5485708" y="2400692"/>
            <a:ext cx="2329790" cy="165324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44567" y="5933769"/>
            <a:ext cx="4950916" cy="329834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816" y="8728648"/>
            <a:ext cx="1619532" cy="133514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82" y="-69198"/>
            <a:ext cx="5460892" cy="276369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82" y="2691205"/>
            <a:ext cx="3002900" cy="2676707"/>
          </a:xfrm>
          <a:prstGeom prst="rect">
            <a:avLst/>
          </a:prstGeom>
        </p:spPr>
      </p:pic>
      <p:sp>
        <p:nvSpPr>
          <p:cNvPr id="15" name="TextBox 14"/>
          <p:cNvSpPr txBox="1"/>
          <p:nvPr/>
        </p:nvSpPr>
        <p:spPr>
          <a:xfrm>
            <a:off x="235726" y="503006"/>
            <a:ext cx="1548104" cy="338554"/>
          </a:xfrm>
          <a:prstGeom prst="rect">
            <a:avLst/>
          </a:prstGeom>
          <a:noFill/>
        </p:spPr>
        <p:txBody>
          <a:bodyPr wrap="square" rtlCol="0">
            <a:spAutoFit/>
          </a:bodyPr>
          <a:lstStyle/>
          <a:p>
            <a:r>
              <a:rPr lang="en-US" sz="1600" dirty="0" err="1" smtClean="0">
                <a:latin typeface="Garamond" panose="02020404030301010803" pitchFamily="18" charset="0"/>
              </a:rPr>
              <a:t>Colletotrichum</a:t>
            </a:r>
            <a:endParaRPr lang="en-US" sz="1600" dirty="0">
              <a:latin typeface="Garamond" panose="02020404030301010803" pitchFamily="18" charset="0"/>
            </a:endParaRPr>
          </a:p>
        </p:txBody>
      </p:sp>
      <p:sp>
        <p:nvSpPr>
          <p:cNvPr id="17" name="TextBox 16"/>
          <p:cNvSpPr txBox="1"/>
          <p:nvPr/>
        </p:nvSpPr>
        <p:spPr>
          <a:xfrm>
            <a:off x="1435821" y="8390094"/>
            <a:ext cx="1237130" cy="338554"/>
          </a:xfrm>
          <a:prstGeom prst="rect">
            <a:avLst/>
          </a:prstGeom>
          <a:noFill/>
        </p:spPr>
        <p:txBody>
          <a:bodyPr wrap="square" rtlCol="0">
            <a:spAutoFit/>
          </a:bodyPr>
          <a:lstStyle/>
          <a:p>
            <a:r>
              <a:rPr lang="en-US" sz="1600" dirty="0" smtClean="0">
                <a:latin typeface="Garamond" panose="02020404030301010803" pitchFamily="18" charset="0"/>
              </a:rPr>
              <a:t>Fusarium</a:t>
            </a:r>
            <a:endParaRPr lang="en-US" sz="1600" dirty="0">
              <a:latin typeface="Garamond" panose="02020404030301010803" pitchFamily="18" charset="0"/>
            </a:endParaRPr>
          </a:p>
        </p:txBody>
      </p:sp>
      <p:sp>
        <p:nvSpPr>
          <p:cNvPr id="18" name="TextBox 17"/>
          <p:cNvSpPr txBox="1"/>
          <p:nvPr/>
        </p:nvSpPr>
        <p:spPr>
          <a:xfrm>
            <a:off x="5610147" y="300847"/>
            <a:ext cx="1237130" cy="338554"/>
          </a:xfrm>
          <a:prstGeom prst="rect">
            <a:avLst/>
          </a:prstGeom>
          <a:noFill/>
        </p:spPr>
        <p:txBody>
          <a:bodyPr wrap="square" rtlCol="0">
            <a:spAutoFit/>
          </a:bodyPr>
          <a:lstStyle/>
          <a:p>
            <a:r>
              <a:rPr lang="en-US" sz="1600" dirty="0" err="1" smtClean="0">
                <a:latin typeface="Garamond" panose="02020404030301010803" pitchFamily="18" charset="0"/>
              </a:rPr>
              <a:t>Volutella</a:t>
            </a:r>
            <a:endParaRPr lang="en-US" sz="1600" dirty="0">
              <a:latin typeface="Garamond" panose="02020404030301010803" pitchFamily="18" charset="0"/>
            </a:endParaRPr>
          </a:p>
        </p:txBody>
      </p:sp>
      <p:sp>
        <p:nvSpPr>
          <p:cNvPr id="21" name="TextBox 20"/>
          <p:cNvSpPr txBox="1"/>
          <p:nvPr/>
        </p:nvSpPr>
        <p:spPr>
          <a:xfrm>
            <a:off x="3881127" y="7779183"/>
            <a:ext cx="1237130" cy="338554"/>
          </a:xfrm>
          <a:prstGeom prst="rect">
            <a:avLst/>
          </a:prstGeom>
          <a:noFill/>
        </p:spPr>
        <p:txBody>
          <a:bodyPr wrap="square" rtlCol="0">
            <a:spAutoFit/>
          </a:bodyPr>
          <a:lstStyle/>
          <a:p>
            <a:r>
              <a:rPr lang="en-US" sz="1600" dirty="0" smtClean="0">
                <a:latin typeface="Garamond" panose="02020404030301010803" pitchFamily="18" charset="0"/>
              </a:rPr>
              <a:t>Leaf miner</a:t>
            </a:r>
            <a:endParaRPr lang="en-US" sz="1600" dirty="0">
              <a:latin typeface="Garamond" panose="02020404030301010803" pitchFamily="18" charset="0"/>
            </a:endParaRPr>
          </a:p>
        </p:txBody>
      </p:sp>
      <p:sp>
        <p:nvSpPr>
          <p:cNvPr id="25" name="TextBox 24"/>
          <p:cNvSpPr txBox="1"/>
          <p:nvPr/>
        </p:nvSpPr>
        <p:spPr>
          <a:xfrm>
            <a:off x="1604244" y="4972504"/>
            <a:ext cx="1548104" cy="338554"/>
          </a:xfrm>
          <a:prstGeom prst="rect">
            <a:avLst/>
          </a:prstGeom>
          <a:noFill/>
        </p:spPr>
        <p:txBody>
          <a:bodyPr wrap="square" rtlCol="0">
            <a:spAutoFit/>
          </a:bodyPr>
          <a:lstStyle/>
          <a:p>
            <a:r>
              <a:rPr lang="en-US" sz="1600" dirty="0" err="1" smtClean="0">
                <a:latin typeface="Garamond" panose="02020404030301010803" pitchFamily="18" charset="0"/>
              </a:rPr>
              <a:t>Colletotrichum</a:t>
            </a:r>
            <a:endParaRPr lang="en-US" sz="1600" dirty="0">
              <a:latin typeface="Garamond" panose="02020404030301010803" pitchFamily="18" charset="0"/>
            </a:endParaRPr>
          </a:p>
        </p:txBody>
      </p:sp>
      <p:sp>
        <p:nvSpPr>
          <p:cNvPr id="27" name="TextBox 26"/>
          <p:cNvSpPr txBox="1"/>
          <p:nvPr/>
        </p:nvSpPr>
        <p:spPr>
          <a:xfrm>
            <a:off x="5643706" y="2691796"/>
            <a:ext cx="1237130" cy="338554"/>
          </a:xfrm>
          <a:prstGeom prst="rect">
            <a:avLst/>
          </a:prstGeom>
          <a:noFill/>
        </p:spPr>
        <p:txBody>
          <a:bodyPr wrap="square" rtlCol="0">
            <a:spAutoFit/>
          </a:bodyPr>
          <a:lstStyle/>
          <a:p>
            <a:r>
              <a:rPr lang="en-US" sz="1600" dirty="0" err="1" smtClean="0">
                <a:latin typeface="Garamond" panose="02020404030301010803" pitchFamily="18" charset="0"/>
              </a:rPr>
              <a:t>Volutella</a:t>
            </a:r>
            <a:endParaRPr lang="en-US" sz="1600" dirty="0">
              <a:latin typeface="Garamond" panose="02020404030301010803" pitchFamily="18" charset="0"/>
            </a:endParaRP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7048" y="2691205"/>
            <a:ext cx="2517867" cy="2725471"/>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82934" y="4024533"/>
            <a:ext cx="2812175" cy="2579379"/>
          </a:xfrm>
          <a:prstGeom prst="rect">
            <a:avLst/>
          </a:prstGeom>
        </p:spPr>
      </p:pic>
      <p:sp>
        <p:nvSpPr>
          <p:cNvPr id="29" name="TextBox 28"/>
          <p:cNvSpPr txBox="1"/>
          <p:nvPr/>
        </p:nvSpPr>
        <p:spPr>
          <a:xfrm>
            <a:off x="3279763" y="4388396"/>
            <a:ext cx="1548104" cy="338554"/>
          </a:xfrm>
          <a:prstGeom prst="rect">
            <a:avLst/>
          </a:prstGeom>
          <a:noFill/>
        </p:spPr>
        <p:txBody>
          <a:bodyPr wrap="square" rtlCol="0">
            <a:spAutoFit/>
          </a:bodyPr>
          <a:lstStyle/>
          <a:p>
            <a:r>
              <a:rPr lang="en-US" sz="1600" dirty="0" err="1" smtClean="0">
                <a:latin typeface="Garamond" panose="02020404030301010803" pitchFamily="18" charset="0"/>
              </a:rPr>
              <a:t>Colletotrichum</a:t>
            </a:r>
            <a:endParaRPr lang="en-US" sz="1600" dirty="0">
              <a:latin typeface="Garamond" panose="02020404030301010803" pitchFamily="18" charset="0"/>
            </a:endParaRPr>
          </a:p>
        </p:txBody>
      </p:sp>
      <p:sp>
        <p:nvSpPr>
          <p:cNvPr id="30" name="TextBox 29"/>
          <p:cNvSpPr txBox="1"/>
          <p:nvPr/>
        </p:nvSpPr>
        <p:spPr>
          <a:xfrm>
            <a:off x="6665717" y="4219119"/>
            <a:ext cx="1237130" cy="338554"/>
          </a:xfrm>
          <a:prstGeom prst="rect">
            <a:avLst/>
          </a:prstGeom>
          <a:noFill/>
        </p:spPr>
        <p:txBody>
          <a:bodyPr wrap="square" rtlCol="0">
            <a:spAutoFit/>
          </a:bodyPr>
          <a:lstStyle/>
          <a:p>
            <a:r>
              <a:rPr lang="en-US" sz="1600" dirty="0" err="1" smtClean="0">
                <a:latin typeface="Garamond" panose="02020404030301010803" pitchFamily="18" charset="0"/>
              </a:rPr>
              <a:t>Volutella</a:t>
            </a:r>
            <a:endParaRPr lang="en-US" sz="1600" dirty="0">
              <a:latin typeface="Garamond" panose="02020404030301010803" pitchFamily="18" charset="0"/>
            </a:endParaRPr>
          </a:p>
        </p:txBody>
      </p:sp>
    </p:spTree>
    <p:extLst>
      <p:ext uri="{BB962C8B-B14F-4D97-AF65-F5344CB8AC3E}">
        <p14:creationId xmlns:p14="http://schemas.microsoft.com/office/powerpoint/2010/main" val="16966139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964</TotalTime>
  <Words>952</Words>
  <Application>Microsoft Office PowerPoint</Application>
  <PresentationFormat>Custom</PresentationFormat>
  <Paragraphs>53</Paragraphs>
  <Slides>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6</vt:i4>
      </vt:variant>
    </vt:vector>
  </HeadingPairs>
  <TitlesOfParts>
    <vt:vector size="11"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Lorraine Jensen</dc:creator>
  <cp:lastModifiedBy>Sandra Lorraine Jensen</cp:lastModifiedBy>
  <cp:revision>48</cp:revision>
  <cp:lastPrinted>2019-10-31T14:09:59Z</cp:lastPrinted>
  <dcterms:created xsi:type="dcterms:W3CDTF">2019-02-07T16:12:04Z</dcterms:created>
  <dcterms:modified xsi:type="dcterms:W3CDTF">2019-11-05T16:25:21Z</dcterms:modified>
</cp:coreProperties>
</file>